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sldIdLst>
    <p:sldId id="302" r:id="rId2"/>
    <p:sldId id="1532" r:id="rId3"/>
    <p:sldId id="1533" r:id="rId4"/>
    <p:sldId id="1528" r:id="rId5"/>
    <p:sldId id="1537" r:id="rId6"/>
    <p:sldId id="1571" r:id="rId7"/>
    <p:sldId id="1542" r:id="rId8"/>
    <p:sldId id="1529" r:id="rId9"/>
    <p:sldId id="1573" r:id="rId10"/>
    <p:sldId id="971" r:id="rId11"/>
    <p:sldId id="1534" r:id="rId12"/>
    <p:sldId id="1582" r:id="rId13"/>
    <p:sldId id="1530" r:id="rId14"/>
    <p:sldId id="1581" r:id="rId15"/>
    <p:sldId id="1579" r:id="rId16"/>
    <p:sldId id="1157" r:id="rId17"/>
    <p:sldId id="1575" r:id="rId18"/>
    <p:sldId id="1576" r:id="rId19"/>
    <p:sldId id="1531" r:id="rId20"/>
    <p:sldId id="1055" r:id="rId21"/>
    <p:sldId id="1540" r:id="rId22"/>
    <p:sldId id="1077" r:id="rId23"/>
  </p:sldIdLst>
  <p:sldSz cx="9144000" cy="5143500" type="screen16x9"/>
  <p:notesSz cx="6858000" cy="9144000"/>
  <p:embeddedFontLst>
    <p:embeddedFont>
      <p:font typeface="等线" panose="02010600030101010101" pitchFamily="2" charset="-122"/>
      <p:regular r:id="rId25"/>
      <p:bold r:id="rId26"/>
    </p:embeddedFont>
    <p:embeddedFont>
      <p:font typeface="华文楷体" panose="02010600040101010101" pitchFamily="2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微软雅黑 Light" panose="020B0502040204020203" pitchFamily="34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</p:embeddedFontLst>
  <p:custDataLst>
    <p:tags r:id="rId3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1">
          <p15:clr>
            <a:srgbClr val="A4A3A4"/>
          </p15:clr>
        </p15:guide>
        <p15:guide id="2" pos="290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菊敏 黄" initials="菊敏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8A70"/>
    <a:srgbClr val="C09D87"/>
    <a:srgbClr val="BFC4D7"/>
    <a:srgbClr val="BA0025"/>
    <a:srgbClr val="FDC801"/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7"/>
  </p:normalViewPr>
  <p:slideViewPr>
    <p:cSldViewPr snapToGrid="0" showGuides="1">
      <p:cViewPr varScale="1">
        <p:scale>
          <a:sx n="118" d="100"/>
          <a:sy n="118" d="100"/>
        </p:scale>
        <p:origin x="944" y="184"/>
      </p:cViewPr>
      <p:guideLst>
        <p:guide orient="horz" pos="1681"/>
        <p:guide pos="29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每节课以对话情境导入，然后抛出具体问题情境等待解决，再通过“我要学”、“我要做”、“我要想”、“我要练”、“我要读”解决真实问题。首先，站在读者的角度提出问题，通过“我要学”罗列本课要学习的知识技能，“我要做”是教材的重点模块，分别从任务描述、任务分析、角色分解和操作步骤层层剖析实现创作，其中，角色分解和操作步骤更多以图片形式呈现，易于小学生接受；“我要想”提出学完本节课之后需要进一步思考的问题， “我要练”提出本课需要进一步探究的问题； “我要读”给出本课涉及到的理论性知识，拓展孩子们的视野。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感谢</a:t>
            </a:r>
            <a:r>
              <a:rPr lang="en-US" altLang="zh-CN"/>
              <a:t>DFrobot</a:t>
            </a:r>
            <a:r>
              <a:rPr lang="zh-CN" altLang="en-US"/>
              <a:t>，上个学期的专题培训，设备由他们提供，最早一批</a:t>
            </a:r>
            <a:r>
              <a:rPr lang="en-US" altLang="zh-CN"/>
              <a:t>100</a:t>
            </a:r>
            <a:r>
              <a:rPr lang="zh-CN" altLang="en-US"/>
              <a:t>套的掌控板套件，其中</a:t>
            </a:r>
            <a:r>
              <a:rPr lang="en-US" altLang="zh-CN"/>
              <a:t>20</a:t>
            </a:r>
            <a:r>
              <a:rPr lang="zh-CN" altLang="en-US"/>
              <a:t>套留在了平阳。再加上部分教师通过掌控板微信订阅号购置掌控板裸板，上个学期部分学校教师在常态课和社团课上进行掌控板教学。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在今年</a:t>
            </a:r>
            <a:r>
              <a:rPr lang="en-US" altLang="zh-CN"/>
              <a:t>8</a:t>
            </a:r>
            <a:r>
              <a:rPr lang="zh-CN" altLang="en-US"/>
              <a:t>月份第七届</a:t>
            </a:r>
            <a:r>
              <a:rPr lang="en-US" altLang="zh-CN"/>
              <a:t>STEAM</a:t>
            </a:r>
            <a:r>
              <a:rPr lang="zh-CN" altLang="en-US"/>
              <a:t>教育大会上，我们的团队参与到工作坊工作，跟与会代表一起学习《掌控板和互动媒体》，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在今年</a:t>
            </a:r>
            <a:r>
              <a:rPr lang="en-US" altLang="zh-CN"/>
              <a:t>8</a:t>
            </a:r>
            <a:r>
              <a:rPr lang="zh-CN" altLang="en-US"/>
              <a:t>月份第七届</a:t>
            </a:r>
            <a:r>
              <a:rPr lang="en-US" altLang="zh-CN"/>
              <a:t>STEAM</a:t>
            </a:r>
            <a:r>
              <a:rPr lang="zh-CN" altLang="en-US"/>
              <a:t>教育大会上，我们的团队参与到工作坊工作，跟与会代表一起学习《掌控板和互动媒体》，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t>掌控板可以用来制作互动媒体作品，可以作为科学探究工具，可以用来探究物联网，作为智能家居的终端等等，而这次完稿的《Mind+和掌控板互动创意设计》，是以互动媒体技术为核心，涵盖计算机、单片机、传感器技术和人工智能等领域内容。全书共16课，分四个单元，分别是智能控制、舞台表演、趣味互动和综合创意，前三个单元基于真实情景开展项目设计，通过一单元的学习，完成一个项目。第四单元是综合创作，围绕工具开发、小游戏设计、改编故事和挑战可穿戴，引导学生通过前面三单元知识的学习，综合创作作品。课程核心内容是体验、剖析和设计制作互动多媒体作品。课程适宜对象为三至六年级学生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>
                <a:ea typeface="宋体" panose="02010600030101010101" pitchFamily="2" charset="-122"/>
                <a:sym typeface="+mn-ea"/>
              </a:rPr>
              <a:t>全书共16课，分四个单元，分别是智能控制、舞台表演、趣味互动和综合创意，前三个单元基于真实情景开展项目设计，通过一单元的学习，完成一个项目。第四单元是综合创作，围绕工具开发、小游戏设计、改编故事和挑战可穿戴，引导学生通过前面三单元知识的学习，综合创作作品。课程核心内容是体验、剖析和设计制作互动多媒体作品。课程适宜对象为三至六年级学生。</a:t>
            </a:r>
            <a:endParaRPr lang="zh-CN" altLang="en-US" b="0">
              <a:ea typeface="宋体" panose="0201060003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204" y="1391608"/>
            <a:ext cx="1493468" cy="31989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329" y="1391608"/>
            <a:ext cx="1493468" cy="3198995"/>
          </a:xfrm>
          <a:prstGeom prst="rect">
            <a:avLst/>
          </a:prstGeom>
        </p:spPr>
      </p:pic>
      <p:sp>
        <p:nvSpPr>
          <p:cNvPr id="4" name="Рисунок 11"/>
          <p:cNvSpPr>
            <a:spLocks noGrp="1"/>
          </p:cNvSpPr>
          <p:nvPr>
            <p:ph type="pic" sz="quarter" idx="11"/>
          </p:nvPr>
        </p:nvSpPr>
        <p:spPr>
          <a:xfrm>
            <a:off x="3040983" y="1833166"/>
            <a:ext cx="1299410" cy="22955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11"/>
          <p:cNvSpPr>
            <a:spLocks noGrp="1"/>
          </p:cNvSpPr>
          <p:nvPr>
            <p:ph type="pic" sz="quarter" idx="12"/>
          </p:nvPr>
        </p:nvSpPr>
        <p:spPr>
          <a:xfrm>
            <a:off x="4803358" y="1833166"/>
            <a:ext cx="1299410" cy="22955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60" y="1309737"/>
            <a:ext cx="2552700" cy="3316515"/>
          </a:xfrm>
          <a:prstGeom prst="rect">
            <a:avLst/>
          </a:prstGeom>
        </p:spPr>
      </p:pic>
      <p:sp>
        <p:nvSpPr>
          <p:cNvPr id="4" name="Рисунок 4"/>
          <p:cNvSpPr>
            <a:spLocks noGrp="1"/>
          </p:cNvSpPr>
          <p:nvPr>
            <p:ph type="pic" sz="quarter" idx="10"/>
          </p:nvPr>
        </p:nvSpPr>
        <p:spPr>
          <a:xfrm>
            <a:off x="1209374" y="1610743"/>
            <a:ext cx="2008872" cy="271067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903" y="1309737"/>
            <a:ext cx="2552700" cy="3316515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11"/>
          </p:nvPr>
        </p:nvSpPr>
        <p:spPr>
          <a:xfrm>
            <a:off x="5949817" y="1610743"/>
            <a:ext cx="2008872" cy="271067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0"/>
          </p:nvPr>
        </p:nvSpPr>
        <p:spPr>
          <a:xfrm>
            <a:off x="6740690" y="1481818"/>
            <a:ext cx="1903998" cy="2921741"/>
          </a:xfrm>
          <a:prstGeom prst="parallelogram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11"/>
          </p:nvPr>
        </p:nvSpPr>
        <p:spPr>
          <a:xfrm>
            <a:off x="5251781" y="1481818"/>
            <a:ext cx="1903998" cy="2921741"/>
          </a:xfrm>
          <a:prstGeom prst="parallelogram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9"/>
          <p:cNvSpPr>
            <a:spLocks noGrp="1"/>
          </p:cNvSpPr>
          <p:nvPr>
            <p:ph type="pic" sz="quarter" idx="12"/>
          </p:nvPr>
        </p:nvSpPr>
        <p:spPr>
          <a:xfrm>
            <a:off x="3753851" y="1481818"/>
            <a:ext cx="1903998" cy="2921741"/>
          </a:xfrm>
          <a:prstGeom prst="parallelogram">
            <a:avLst/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71708DD5-9D36-48FB-A263-BD3C95E7EA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F36AD827-EE5B-483F-9194-9DF5FAD321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9099" y="272144"/>
            <a:ext cx="8292045" cy="5246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/>
          <p:cNvSpPr>
            <a:spLocks noGrp="1"/>
          </p:cNvSpPr>
          <p:nvPr>
            <p:ph type="pic" sz="quarter" idx="11"/>
          </p:nvPr>
        </p:nvSpPr>
        <p:spPr>
          <a:xfrm>
            <a:off x="1050797" y="1920890"/>
            <a:ext cx="1491877" cy="1491646"/>
          </a:xfrm>
          <a:custGeom>
            <a:avLst/>
            <a:gdLst>
              <a:gd name="connsiteX0" fmla="*/ 1801429 w 3602857"/>
              <a:gd name="connsiteY0" fmla="*/ 0 h 3602856"/>
              <a:gd name="connsiteX1" fmla="*/ 2269908 w 3602857"/>
              <a:gd name="connsiteY1" fmla="*/ 194050 h 3602856"/>
              <a:gd name="connsiteX2" fmla="*/ 3408807 w 3602857"/>
              <a:gd name="connsiteY2" fmla="*/ 1332949 h 3602856"/>
              <a:gd name="connsiteX3" fmla="*/ 3408807 w 3602857"/>
              <a:gd name="connsiteY3" fmla="*/ 2269908 h 3602856"/>
              <a:gd name="connsiteX4" fmla="*/ 2269908 w 3602857"/>
              <a:gd name="connsiteY4" fmla="*/ 3408806 h 3602856"/>
              <a:gd name="connsiteX5" fmla="*/ 1332950 w 3602857"/>
              <a:gd name="connsiteY5" fmla="*/ 3408806 h 3602856"/>
              <a:gd name="connsiteX6" fmla="*/ 194051 w 3602857"/>
              <a:gd name="connsiteY6" fmla="*/ 2269908 h 3602856"/>
              <a:gd name="connsiteX7" fmla="*/ 194051 w 3602857"/>
              <a:gd name="connsiteY7" fmla="*/ 1332949 h 3602856"/>
              <a:gd name="connsiteX8" fmla="*/ 1332950 w 3602857"/>
              <a:gd name="connsiteY8" fmla="*/ 194050 h 3602856"/>
              <a:gd name="connsiteX9" fmla="*/ 1801429 w 3602857"/>
              <a:gd name="connsiteY9" fmla="*/ 0 h 360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2857" h="3602856">
                <a:moveTo>
                  <a:pt x="1801429" y="0"/>
                </a:moveTo>
                <a:cubicBezTo>
                  <a:pt x="1970985" y="0"/>
                  <a:pt x="2140541" y="64683"/>
                  <a:pt x="2269908" y="194050"/>
                </a:cubicBezTo>
                <a:lnTo>
                  <a:pt x="3408807" y="1332949"/>
                </a:lnTo>
                <a:cubicBezTo>
                  <a:pt x="3667541" y="1591683"/>
                  <a:pt x="3667541" y="2011174"/>
                  <a:pt x="3408807" y="2269908"/>
                </a:cubicBezTo>
                <a:lnTo>
                  <a:pt x="2269908" y="3408806"/>
                </a:lnTo>
                <a:cubicBezTo>
                  <a:pt x="2011175" y="3667540"/>
                  <a:pt x="1591683" y="3667540"/>
                  <a:pt x="1332950" y="3408806"/>
                </a:cubicBezTo>
                <a:lnTo>
                  <a:pt x="194051" y="2269908"/>
                </a:lnTo>
                <a:cubicBezTo>
                  <a:pt x="-64683" y="2011174"/>
                  <a:pt x="-64683" y="1591683"/>
                  <a:pt x="194051" y="1332949"/>
                </a:cubicBezTo>
                <a:lnTo>
                  <a:pt x="1332950" y="194050"/>
                </a:lnTo>
                <a:cubicBezTo>
                  <a:pt x="1462317" y="64683"/>
                  <a:pt x="1631873" y="0"/>
                  <a:pt x="1801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9" name="Рисунок 18"/>
          <p:cNvSpPr>
            <a:spLocks noGrp="1"/>
          </p:cNvSpPr>
          <p:nvPr>
            <p:ph type="pic" sz="quarter" idx="12"/>
          </p:nvPr>
        </p:nvSpPr>
        <p:spPr>
          <a:xfrm>
            <a:off x="2959808" y="1920890"/>
            <a:ext cx="1491877" cy="1491646"/>
          </a:xfrm>
          <a:custGeom>
            <a:avLst/>
            <a:gdLst>
              <a:gd name="connsiteX0" fmla="*/ 1801429 w 3602857"/>
              <a:gd name="connsiteY0" fmla="*/ 0 h 3602856"/>
              <a:gd name="connsiteX1" fmla="*/ 2269908 w 3602857"/>
              <a:gd name="connsiteY1" fmla="*/ 194050 h 3602856"/>
              <a:gd name="connsiteX2" fmla="*/ 3408807 w 3602857"/>
              <a:gd name="connsiteY2" fmla="*/ 1332949 h 3602856"/>
              <a:gd name="connsiteX3" fmla="*/ 3408807 w 3602857"/>
              <a:gd name="connsiteY3" fmla="*/ 2269908 h 3602856"/>
              <a:gd name="connsiteX4" fmla="*/ 2269908 w 3602857"/>
              <a:gd name="connsiteY4" fmla="*/ 3408806 h 3602856"/>
              <a:gd name="connsiteX5" fmla="*/ 1332950 w 3602857"/>
              <a:gd name="connsiteY5" fmla="*/ 3408806 h 3602856"/>
              <a:gd name="connsiteX6" fmla="*/ 194051 w 3602857"/>
              <a:gd name="connsiteY6" fmla="*/ 2269908 h 3602856"/>
              <a:gd name="connsiteX7" fmla="*/ 194051 w 3602857"/>
              <a:gd name="connsiteY7" fmla="*/ 1332949 h 3602856"/>
              <a:gd name="connsiteX8" fmla="*/ 1332950 w 3602857"/>
              <a:gd name="connsiteY8" fmla="*/ 194050 h 3602856"/>
              <a:gd name="connsiteX9" fmla="*/ 1801429 w 3602857"/>
              <a:gd name="connsiteY9" fmla="*/ 0 h 360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2857" h="3602856">
                <a:moveTo>
                  <a:pt x="1801429" y="0"/>
                </a:moveTo>
                <a:cubicBezTo>
                  <a:pt x="1970985" y="0"/>
                  <a:pt x="2140541" y="64683"/>
                  <a:pt x="2269908" y="194050"/>
                </a:cubicBezTo>
                <a:lnTo>
                  <a:pt x="3408807" y="1332949"/>
                </a:lnTo>
                <a:cubicBezTo>
                  <a:pt x="3667541" y="1591683"/>
                  <a:pt x="3667541" y="2011174"/>
                  <a:pt x="3408807" y="2269908"/>
                </a:cubicBezTo>
                <a:lnTo>
                  <a:pt x="2269908" y="3408806"/>
                </a:lnTo>
                <a:cubicBezTo>
                  <a:pt x="2011175" y="3667540"/>
                  <a:pt x="1591683" y="3667540"/>
                  <a:pt x="1332950" y="3408806"/>
                </a:cubicBezTo>
                <a:lnTo>
                  <a:pt x="194051" y="2269908"/>
                </a:lnTo>
                <a:cubicBezTo>
                  <a:pt x="-64683" y="2011174"/>
                  <a:pt x="-64683" y="1591683"/>
                  <a:pt x="194051" y="1332949"/>
                </a:cubicBezTo>
                <a:lnTo>
                  <a:pt x="1332950" y="194050"/>
                </a:lnTo>
                <a:cubicBezTo>
                  <a:pt x="1462317" y="64683"/>
                  <a:pt x="1631873" y="0"/>
                  <a:pt x="1801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20" name="Рисунок 19"/>
          <p:cNvSpPr>
            <a:spLocks noGrp="1"/>
          </p:cNvSpPr>
          <p:nvPr>
            <p:ph type="pic" sz="quarter" idx="13"/>
          </p:nvPr>
        </p:nvSpPr>
        <p:spPr>
          <a:xfrm>
            <a:off x="4868818" y="1920890"/>
            <a:ext cx="1491877" cy="1491646"/>
          </a:xfrm>
          <a:custGeom>
            <a:avLst/>
            <a:gdLst>
              <a:gd name="connsiteX0" fmla="*/ 1801429 w 3602857"/>
              <a:gd name="connsiteY0" fmla="*/ 0 h 3602856"/>
              <a:gd name="connsiteX1" fmla="*/ 2269908 w 3602857"/>
              <a:gd name="connsiteY1" fmla="*/ 194050 h 3602856"/>
              <a:gd name="connsiteX2" fmla="*/ 3408807 w 3602857"/>
              <a:gd name="connsiteY2" fmla="*/ 1332949 h 3602856"/>
              <a:gd name="connsiteX3" fmla="*/ 3408807 w 3602857"/>
              <a:gd name="connsiteY3" fmla="*/ 2269908 h 3602856"/>
              <a:gd name="connsiteX4" fmla="*/ 2269908 w 3602857"/>
              <a:gd name="connsiteY4" fmla="*/ 3408806 h 3602856"/>
              <a:gd name="connsiteX5" fmla="*/ 1332950 w 3602857"/>
              <a:gd name="connsiteY5" fmla="*/ 3408806 h 3602856"/>
              <a:gd name="connsiteX6" fmla="*/ 194051 w 3602857"/>
              <a:gd name="connsiteY6" fmla="*/ 2269908 h 3602856"/>
              <a:gd name="connsiteX7" fmla="*/ 194051 w 3602857"/>
              <a:gd name="connsiteY7" fmla="*/ 1332949 h 3602856"/>
              <a:gd name="connsiteX8" fmla="*/ 1332950 w 3602857"/>
              <a:gd name="connsiteY8" fmla="*/ 194050 h 3602856"/>
              <a:gd name="connsiteX9" fmla="*/ 1801429 w 3602857"/>
              <a:gd name="connsiteY9" fmla="*/ 0 h 360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2857" h="3602856">
                <a:moveTo>
                  <a:pt x="1801429" y="0"/>
                </a:moveTo>
                <a:cubicBezTo>
                  <a:pt x="1970985" y="0"/>
                  <a:pt x="2140541" y="64683"/>
                  <a:pt x="2269908" y="194050"/>
                </a:cubicBezTo>
                <a:lnTo>
                  <a:pt x="3408807" y="1332949"/>
                </a:lnTo>
                <a:cubicBezTo>
                  <a:pt x="3667541" y="1591683"/>
                  <a:pt x="3667541" y="2011174"/>
                  <a:pt x="3408807" y="2269908"/>
                </a:cubicBezTo>
                <a:lnTo>
                  <a:pt x="2269908" y="3408806"/>
                </a:lnTo>
                <a:cubicBezTo>
                  <a:pt x="2011175" y="3667540"/>
                  <a:pt x="1591683" y="3667540"/>
                  <a:pt x="1332950" y="3408806"/>
                </a:cubicBezTo>
                <a:lnTo>
                  <a:pt x="194051" y="2269908"/>
                </a:lnTo>
                <a:cubicBezTo>
                  <a:pt x="-64683" y="2011174"/>
                  <a:pt x="-64683" y="1591683"/>
                  <a:pt x="194051" y="1332949"/>
                </a:cubicBezTo>
                <a:lnTo>
                  <a:pt x="1332950" y="194050"/>
                </a:lnTo>
                <a:cubicBezTo>
                  <a:pt x="1462317" y="64683"/>
                  <a:pt x="1631873" y="0"/>
                  <a:pt x="1801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21" name="Рисунок 20"/>
          <p:cNvSpPr>
            <a:spLocks noGrp="1"/>
          </p:cNvSpPr>
          <p:nvPr>
            <p:ph type="pic" sz="quarter" idx="14"/>
          </p:nvPr>
        </p:nvSpPr>
        <p:spPr>
          <a:xfrm>
            <a:off x="6777828" y="1920890"/>
            <a:ext cx="1491877" cy="1491646"/>
          </a:xfrm>
          <a:custGeom>
            <a:avLst/>
            <a:gdLst>
              <a:gd name="connsiteX0" fmla="*/ 1801429 w 3602857"/>
              <a:gd name="connsiteY0" fmla="*/ 0 h 3602856"/>
              <a:gd name="connsiteX1" fmla="*/ 2269908 w 3602857"/>
              <a:gd name="connsiteY1" fmla="*/ 194050 h 3602856"/>
              <a:gd name="connsiteX2" fmla="*/ 3408807 w 3602857"/>
              <a:gd name="connsiteY2" fmla="*/ 1332949 h 3602856"/>
              <a:gd name="connsiteX3" fmla="*/ 3408807 w 3602857"/>
              <a:gd name="connsiteY3" fmla="*/ 2269908 h 3602856"/>
              <a:gd name="connsiteX4" fmla="*/ 2269908 w 3602857"/>
              <a:gd name="connsiteY4" fmla="*/ 3408806 h 3602856"/>
              <a:gd name="connsiteX5" fmla="*/ 1332950 w 3602857"/>
              <a:gd name="connsiteY5" fmla="*/ 3408806 h 3602856"/>
              <a:gd name="connsiteX6" fmla="*/ 194051 w 3602857"/>
              <a:gd name="connsiteY6" fmla="*/ 2269908 h 3602856"/>
              <a:gd name="connsiteX7" fmla="*/ 194051 w 3602857"/>
              <a:gd name="connsiteY7" fmla="*/ 1332949 h 3602856"/>
              <a:gd name="connsiteX8" fmla="*/ 1332950 w 3602857"/>
              <a:gd name="connsiteY8" fmla="*/ 194050 h 3602856"/>
              <a:gd name="connsiteX9" fmla="*/ 1801429 w 3602857"/>
              <a:gd name="connsiteY9" fmla="*/ 0 h 360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2857" h="3602856">
                <a:moveTo>
                  <a:pt x="1801429" y="0"/>
                </a:moveTo>
                <a:cubicBezTo>
                  <a:pt x="1970985" y="0"/>
                  <a:pt x="2140541" y="64683"/>
                  <a:pt x="2269908" y="194050"/>
                </a:cubicBezTo>
                <a:lnTo>
                  <a:pt x="3408807" y="1332949"/>
                </a:lnTo>
                <a:cubicBezTo>
                  <a:pt x="3667541" y="1591683"/>
                  <a:pt x="3667541" y="2011174"/>
                  <a:pt x="3408807" y="2269908"/>
                </a:cubicBezTo>
                <a:lnTo>
                  <a:pt x="2269908" y="3408806"/>
                </a:lnTo>
                <a:cubicBezTo>
                  <a:pt x="2011175" y="3667540"/>
                  <a:pt x="1591683" y="3667540"/>
                  <a:pt x="1332950" y="3408806"/>
                </a:cubicBezTo>
                <a:lnTo>
                  <a:pt x="194051" y="2269908"/>
                </a:lnTo>
                <a:cubicBezTo>
                  <a:pt x="-64683" y="2011174"/>
                  <a:pt x="-64683" y="1591683"/>
                  <a:pt x="194051" y="1332949"/>
                </a:cubicBezTo>
                <a:lnTo>
                  <a:pt x="1332950" y="194050"/>
                </a:lnTo>
                <a:cubicBezTo>
                  <a:pt x="1462317" y="64683"/>
                  <a:pt x="1631873" y="0"/>
                  <a:pt x="1801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/>
          <p:cNvSpPr>
            <a:spLocks noGrp="1"/>
          </p:cNvSpPr>
          <p:nvPr>
            <p:ph type="pic" sz="quarter" idx="10"/>
          </p:nvPr>
        </p:nvSpPr>
        <p:spPr>
          <a:xfrm>
            <a:off x="-18050" y="1320992"/>
            <a:ext cx="2267956" cy="160565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8" name="Рисунок 8"/>
          <p:cNvSpPr>
            <a:spLocks noGrp="1"/>
          </p:cNvSpPr>
          <p:nvPr>
            <p:ph type="pic" sz="quarter" idx="11"/>
          </p:nvPr>
        </p:nvSpPr>
        <p:spPr>
          <a:xfrm>
            <a:off x="2249906" y="2926643"/>
            <a:ext cx="2267956" cy="160565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9" name="Рисунок 8"/>
          <p:cNvSpPr>
            <a:spLocks noGrp="1"/>
          </p:cNvSpPr>
          <p:nvPr>
            <p:ph type="pic" sz="quarter" idx="12"/>
          </p:nvPr>
        </p:nvSpPr>
        <p:spPr>
          <a:xfrm>
            <a:off x="4517862" y="1320992"/>
            <a:ext cx="2267956" cy="160565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0" name="Рисунок 8"/>
          <p:cNvSpPr>
            <a:spLocks noGrp="1"/>
          </p:cNvSpPr>
          <p:nvPr>
            <p:ph type="pic" sz="quarter" idx="13"/>
          </p:nvPr>
        </p:nvSpPr>
        <p:spPr>
          <a:xfrm>
            <a:off x="6785817" y="2926643"/>
            <a:ext cx="2358184" cy="160565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/>
          <p:cNvSpPr>
            <a:spLocks noGrp="1"/>
          </p:cNvSpPr>
          <p:nvPr>
            <p:ph type="pic" sz="quarter" idx="10"/>
          </p:nvPr>
        </p:nvSpPr>
        <p:spPr>
          <a:xfrm>
            <a:off x="-18050" y="1320992"/>
            <a:ext cx="2267956" cy="160565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Рисунок 8"/>
          <p:cNvSpPr>
            <a:spLocks noGrp="1"/>
          </p:cNvSpPr>
          <p:nvPr>
            <p:ph type="pic" sz="quarter" idx="11"/>
          </p:nvPr>
        </p:nvSpPr>
        <p:spPr>
          <a:xfrm>
            <a:off x="2249906" y="2926643"/>
            <a:ext cx="2267956" cy="160565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2"/>
          </p:nvPr>
        </p:nvSpPr>
        <p:spPr>
          <a:xfrm>
            <a:off x="4517862" y="1320992"/>
            <a:ext cx="2267956" cy="1609072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Рисунок 8"/>
          <p:cNvSpPr>
            <a:spLocks noGrp="1"/>
          </p:cNvSpPr>
          <p:nvPr>
            <p:ph type="pic" sz="quarter" idx="13"/>
          </p:nvPr>
        </p:nvSpPr>
        <p:spPr>
          <a:xfrm>
            <a:off x="6785817" y="2926643"/>
            <a:ext cx="2358184" cy="160565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>
          <a:xfrm>
            <a:off x="-18050" y="2926643"/>
            <a:ext cx="2267956" cy="160565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5"/>
          </p:nvPr>
        </p:nvSpPr>
        <p:spPr>
          <a:xfrm>
            <a:off x="2249906" y="1320992"/>
            <a:ext cx="2267956" cy="160565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6"/>
          </p:nvPr>
        </p:nvSpPr>
        <p:spPr>
          <a:xfrm>
            <a:off x="6785817" y="1320992"/>
            <a:ext cx="2358184" cy="160565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>
          <a:xfrm>
            <a:off x="4517862" y="2930063"/>
            <a:ext cx="2267956" cy="160565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6"/>
          <p:cNvSpPr>
            <a:spLocks noGrp="1"/>
          </p:cNvSpPr>
          <p:nvPr>
            <p:ph type="pic" sz="quarter" idx="10"/>
          </p:nvPr>
        </p:nvSpPr>
        <p:spPr>
          <a:xfrm>
            <a:off x="4371975" y="1635326"/>
            <a:ext cx="4251325" cy="2857059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/>
          </p:nvPr>
        </p:nvSpPr>
        <p:spPr>
          <a:xfrm>
            <a:off x="707799" y="3137323"/>
            <a:ext cx="1568677" cy="135506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2"/>
          </p:nvPr>
        </p:nvSpPr>
        <p:spPr>
          <a:xfrm>
            <a:off x="2531836" y="3137323"/>
            <a:ext cx="1568677" cy="135506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723900" y="1447576"/>
            <a:ext cx="1990725" cy="325704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2881312" y="1447577"/>
            <a:ext cx="1738313" cy="116187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2881312" y="2786343"/>
            <a:ext cx="1738313" cy="1918282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6"/>
          <p:cNvSpPr>
            <a:spLocks noGrp="1"/>
          </p:cNvSpPr>
          <p:nvPr>
            <p:ph type="pic" sz="quarter" idx="13"/>
          </p:nvPr>
        </p:nvSpPr>
        <p:spPr>
          <a:xfrm>
            <a:off x="4786312" y="1447576"/>
            <a:ext cx="1738313" cy="325704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6"/>
          <p:cNvSpPr>
            <a:spLocks noGrp="1"/>
          </p:cNvSpPr>
          <p:nvPr>
            <p:ph type="pic" sz="quarter" idx="15"/>
          </p:nvPr>
        </p:nvSpPr>
        <p:spPr>
          <a:xfrm>
            <a:off x="6691312" y="1447577"/>
            <a:ext cx="1738313" cy="2190412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6"/>
          <p:cNvSpPr>
            <a:spLocks noGrp="1"/>
          </p:cNvSpPr>
          <p:nvPr>
            <p:ph type="pic" sz="quarter" idx="16"/>
          </p:nvPr>
        </p:nvSpPr>
        <p:spPr>
          <a:xfrm>
            <a:off x="6691312" y="3799888"/>
            <a:ext cx="1738313" cy="9047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2479080" cy="14672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0"/>
            <a:ext cx="9144000" cy="5143500"/>
          </a:xfrm>
          <a:prstGeom prst="rect">
            <a:avLst/>
          </a:prstGeom>
        </p:spPr>
      </p:pic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5882999" y="2511880"/>
            <a:ext cx="1971040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温州平阳     谢贤晓   </a:t>
            </a:r>
          </a:p>
        </p:txBody>
      </p:sp>
      <p:sp>
        <p:nvSpPr>
          <p:cNvPr id="3" name="矩形 2"/>
          <p:cNvSpPr/>
          <p:nvPr/>
        </p:nvSpPr>
        <p:spPr>
          <a:xfrm>
            <a:off x="3740785" y="925195"/>
            <a:ext cx="4503420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>
                <a:solidFill>
                  <a:srgbClr val="BA002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《掌控板和</a:t>
            </a:r>
            <a:r>
              <a:rPr lang="en-US" altLang="zh-CN" sz="4400" b="1">
                <a:solidFill>
                  <a:srgbClr val="BA002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Mind+</a:t>
            </a:r>
            <a:r>
              <a:rPr lang="zh-CN" altLang="en-US" sz="4400" b="1">
                <a:solidFill>
                  <a:srgbClr val="BA002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互动创意设计》</a:t>
            </a:r>
            <a:r>
              <a:rPr lang="en-US" altLang="zh-CN" sz="4400" b="1">
                <a:solidFill>
                  <a:srgbClr val="BA002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图片 3" descr="书封面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40000">
            <a:off x="234950" y="283845"/>
            <a:ext cx="3437890" cy="4677410"/>
          </a:xfrm>
          <a:prstGeom prst="rect">
            <a:avLst/>
          </a:prstGeom>
        </p:spPr>
      </p:pic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6663414" y="2852875"/>
            <a:ext cx="1040130" cy="4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2002.5.8</a:t>
            </a: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323840" y="105410"/>
            <a:ext cx="3135630" cy="386080"/>
          </a:xfrm>
          <a:prstGeom prst="roundRect">
            <a:avLst/>
          </a:prstGeom>
          <a:solidFill>
            <a:schemeClr val="accent1">
              <a:alpha val="29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500094" y="-180"/>
            <a:ext cx="315214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88</a:t>
            </a:r>
            <a:r>
              <a:rPr lang="zh-CN" altLang="en-US" sz="20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掌控日《掌控读书会》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095500" y="3870922"/>
            <a:ext cx="12192000" cy="13662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0505" y="598805"/>
            <a:ext cx="404304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tx2"/>
                </a:solidFill>
                <a:sym typeface="+mn-ea"/>
              </a:rPr>
              <a:t>         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每节课以对话情境导入，然后抛出具体问题情境等待解决，再通过“我要学”、“我要做”、“我要想”、“我要练”、“我要读”解决真实问题。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73550" y="73025"/>
            <a:ext cx="4665980" cy="2228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890" y="2438400"/>
            <a:ext cx="4723130" cy="2266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2574925"/>
            <a:ext cx="4084955" cy="21304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095500" y="3870922"/>
            <a:ext cx="12192000" cy="13662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0025" y="581025"/>
            <a:ext cx="3298825" cy="101473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  <a:ln w="19050" cmpd="sng">
            <a:noFill/>
            <a:prstDash val="solid"/>
          </a:ln>
          <a:effectLst>
            <a:softEdge rad="63500"/>
          </a:effectLst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>
                <a:solidFill>
                  <a:srgbClr val="C00000"/>
                </a:solidFill>
                <a:sym typeface="+mn-ea"/>
              </a:rPr>
              <a:t>“我要想”</a:t>
            </a:r>
            <a:r>
              <a:rPr lang="zh-CN" altLang="en-US" sz="2000">
                <a:solidFill>
                  <a:schemeClr val="tx2"/>
                </a:solidFill>
                <a:sym typeface="+mn-ea"/>
              </a:rPr>
              <a:t>提出学完本节课之后需要进一步思考的问题；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60" t="2851" r="23402"/>
          <a:stretch>
            <a:fillRect/>
          </a:stretch>
        </p:blipFill>
        <p:spPr>
          <a:xfrm>
            <a:off x="3578225" y="238760"/>
            <a:ext cx="5459095" cy="4546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0980" y="1890395"/>
            <a:ext cx="3277870" cy="1014730"/>
          </a:xfrm>
          <a:prstGeom prst="rect">
            <a:avLst/>
          </a:prstGeom>
          <a:gradFill>
            <a:gsLst>
              <a:gs pos="50000">
                <a:srgbClr val="CCE8EA"/>
              </a:gs>
              <a:gs pos="0">
                <a:srgbClr val="DDF0F1"/>
              </a:gs>
              <a:gs pos="100000">
                <a:srgbClr val="BAE0E2"/>
              </a:gs>
            </a:gsLst>
            <a:lin scaled="1"/>
          </a:gradFill>
          <a:effectLst>
            <a:softEdge rad="63500"/>
          </a:effectLst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>
                <a:solidFill>
                  <a:srgbClr val="C00000"/>
                </a:solidFill>
                <a:sym typeface="+mn-ea"/>
              </a:rPr>
              <a:t>“我要练”</a:t>
            </a:r>
            <a:r>
              <a:rPr lang="zh-CN" altLang="en-US" sz="2000">
                <a:solidFill>
                  <a:schemeClr val="tx2"/>
                </a:solidFill>
                <a:sym typeface="+mn-ea"/>
              </a:rPr>
              <a:t>提出本课需要进一步探究的问题；</a:t>
            </a:r>
            <a:endParaRPr lang="zh-CN" altLang="en-US" sz="200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0025" y="3187700"/>
            <a:ext cx="3298190" cy="147637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  <a:effectLst>
            <a:softEdge rad="63500"/>
          </a:effectLst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>
                <a:solidFill>
                  <a:srgbClr val="C00000"/>
                </a:solidFill>
                <a:sym typeface="+mn-ea"/>
              </a:rPr>
              <a:t>“我要读”</a:t>
            </a:r>
            <a:r>
              <a:rPr lang="zh-CN" altLang="en-US" sz="2000">
                <a:solidFill>
                  <a:schemeClr val="tx2"/>
                </a:solidFill>
                <a:sym typeface="+mn-ea"/>
              </a:rPr>
              <a:t>给出本课涉及到的理论性知识，拓展孩子们的视野。</a:t>
            </a:r>
            <a:endParaRPr lang="zh-CN" altLang="en-US" sz="20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095500" y="3870922"/>
            <a:ext cx="12192000" cy="13662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0025" y="581025"/>
            <a:ext cx="3924300" cy="553085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92D050"/>
              </a:gs>
            </a:gsLst>
            <a:lin ang="0" scaled="0"/>
          </a:gradFill>
          <a:ln w="19050" cmpd="sng">
            <a:noFill/>
            <a:prstDash val="solid"/>
          </a:ln>
          <a:effectLst>
            <a:softEdge rad="63500"/>
          </a:effectLst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阅读第二单元第七课</a:t>
            </a:r>
            <a:r>
              <a:rPr lang="en-US" alt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“</a:t>
            </a:r>
            <a:r>
              <a:rPr lang="zh-CN" altLang="en-US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吹气球大赛</a:t>
            </a:r>
            <a:r>
              <a:rPr lang="en-US" alt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”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85" y="314960"/>
            <a:ext cx="4127500" cy="4719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" y="2019935"/>
            <a:ext cx="1752600" cy="1798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220" y="1562735"/>
            <a:ext cx="2697480" cy="22555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7480" y="0"/>
            <a:ext cx="9144000" cy="5143500"/>
          </a:xfrm>
          <a:prstGeom prst="rect">
            <a:avLst/>
          </a:prstGeom>
        </p:spPr>
      </p:pic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129639" y="151585"/>
            <a:ext cx="29768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zh-CN" altLang="en-US" sz="4400" b="1" dirty="0">
                <a:solidFill>
                  <a:srgbClr val="BA0025"/>
                </a:solidFill>
                <a:latin typeface="+mn-lt"/>
                <a:ea typeface="+mn-ea"/>
                <a:cs typeface="+mn-ea"/>
                <a:sym typeface="+mn-lt"/>
              </a:rPr>
              <a:t>课程资源包</a:t>
            </a:r>
            <a:endParaRPr lang="en-US" altLang="zh-CN" sz="2000" b="1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846874" y="184955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04</a:t>
            </a:r>
            <a:endParaRPr lang="zh-CN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4837430" y="217170"/>
            <a:ext cx="572008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29915" y="1255395"/>
            <a:ext cx="4500880" cy="317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2616200" y="1719580"/>
            <a:ext cx="5340985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百度网盘共享的课程资源包：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1.课程纲要</a:t>
            </a:r>
            <a:r>
              <a:rPr lang="zh-CN" altLang="en-US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和课程；</a:t>
            </a:r>
            <a:endParaRPr lang="en-US" altLang="zh-CN" sz="2000" b="1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lang="zh-CN" altLang="en-US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录制与课程相匹配的教学微视频；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范例文件包（素材和示例作品的源文件）；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4.</a:t>
            </a:r>
            <a:r>
              <a:rPr lang="zh-CN" altLang="en-US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教学设计和课件；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zh-CN" altLang="en-US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软件安装包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7480" y="0"/>
            <a:ext cx="9144000" cy="5143500"/>
          </a:xfrm>
          <a:prstGeom prst="rect">
            <a:avLst/>
          </a:prstGeom>
        </p:spPr>
      </p:pic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129639" y="151585"/>
            <a:ext cx="29768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zh-CN" altLang="en-US" sz="4400" b="1" dirty="0">
                <a:solidFill>
                  <a:srgbClr val="BA0025"/>
                </a:solidFill>
                <a:latin typeface="+mn-lt"/>
                <a:ea typeface="+mn-ea"/>
                <a:cs typeface="+mn-ea"/>
                <a:sym typeface="+mn-lt"/>
              </a:rPr>
              <a:t>我们的实践</a:t>
            </a:r>
            <a:endParaRPr lang="en-US" altLang="zh-CN" sz="2000" b="1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846874" y="184955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05</a:t>
            </a:r>
            <a:endParaRPr lang="zh-CN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4837430" y="217170"/>
            <a:ext cx="572008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29915" y="1255395"/>
            <a:ext cx="4500880" cy="317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微信图片_20210109121436 - 副本 - 副本 (4)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" y="2117090"/>
            <a:ext cx="1893570" cy="1652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29915" y="1705610"/>
            <a:ext cx="5027295" cy="29559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445714" y="1383071"/>
            <a:ext cx="1837907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请在这里添加您的文本内容，或者复制您的文本在这里进行粘贴</a:t>
            </a:r>
          </a:p>
        </p:txBody>
      </p:sp>
      <p:sp>
        <p:nvSpPr>
          <p:cNvPr id="25" name="矩形 24"/>
          <p:cNvSpPr/>
          <p:nvPr/>
        </p:nvSpPr>
        <p:spPr>
          <a:xfrm>
            <a:off x="6016836" y="1383071"/>
            <a:ext cx="1837907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请在这里添加您的文本内容，或者复制您的文本在这里进行粘贴</a:t>
            </a:r>
          </a:p>
        </p:txBody>
      </p:sp>
      <p:pic>
        <p:nvPicPr>
          <p:cNvPr id="3" name="图片 2" descr="222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35" y="298450"/>
            <a:ext cx="9144635" cy="47548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445714" y="2583221"/>
            <a:ext cx="1837907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请在这里添加您的文本内容，或者复制您的文本在这里进行粘贴</a:t>
            </a:r>
          </a:p>
        </p:txBody>
      </p:sp>
      <p:sp>
        <p:nvSpPr>
          <p:cNvPr id="25" name="矩形 24"/>
          <p:cNvSpPr/>
          <p:nvPr/>
        </p:nvSpPr>
        <p:spPr>
          <a:xfrm>
            <a:off x="6016836" y="2583221"/>
            <a:ext cx="1837907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请在这里添加您的文本内容，或者复制您的文本在这里进行粘贴</a:t>
            </a:r>
          </a:p>
        </p:txBody>
      </p:sp>
      <p:pic>
        <p:nvPicPr>
          <p:cNvPr id="2" name="图片 1" descr="昆二小 (1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075" y="1200150"/>
            <a:ext cx="4352925" cy="2902585"/>
          </a:xfrm>
          <a:prstGeom prst="rect">
            <a:avLst/>
          </a:prstGeom>
        </p:spPr>
      </p:pic>
      <p:pic>
        <p:nvPicPr>
          <p:cNvPr id="7" name="图片 6" descr="昆三小 (5)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0150"/>
            <a:ext cx="4354195" cy="2902585"/>
          </a:xfrm>
          <a:prstGeom prst="rect">
            <a:avLst/>
          </a:prstGeom>
        </p:spPr>
      </p:pic>
      <p:sp>
        <p:nvSpPr>
          <p:cNvPr id="93" name="矩形 92"/>
          <p:cNvSpPr/>
          <p:nvPr/>
        </p:nvSpPr>
        <p:spPr>
          <a:xfrm>
            <a:off x="-273" y="327307"/>
            <a:ext cx="9253220" cy="52197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6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月温州市人工智能与编程研讨活动在平阳县昆阳二小举行</a:t>
            </a:r>
          </a:p>
        </p:txBody>
      </p:sp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4901924" y="4023180"/>
            <a:ext cx="1300480" cy="9709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4400" b="1" dirty="0">
                <a:solidFill>
                  <a:srgbClr val="BA0025"/>
                </a:solidFill>
                <a:latin typeface="+mn-lt"/>
                <a:ea typeface="+mn-ea"/>
                <a:cs typeface="+mn-ea"/>
                <a:sym typeface="+mn-lt"/>
              </a:rPr>
              <a:t>活动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445714" y="1383071"/>
            <a:ext cx="1837907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请在这里添加您的文本内容，或者复制您的文本在这里进行粘贴</a:t>
            </a:r>
          </a:p>
        </p:txBody>
      </p:sp>
      <p:sp>
        <p:nvSpPr>
          <p:cNvPr id="25" name="矩形 24"/>
          <p:cNvSpPr/>
          <p:nvPr/>
        </p:nvSpPr>
        <p:spPr>
          <a:xfrm>
            <a:off x="6016836" y="1383071"/>
            <a:ext cx="1837907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请在这里添加您的文本内容，或者复制您的文本在这里进行粘贴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" y="395605"/>
            <a:ext cx="5903595" cy="442785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66460" y="180340"/>
            <a:ext cx="3032125" cy="489585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标题 1"/>
          <p:cNvSpPr>
            <a:spLocks noGrp="1"/>
          </p:cNvSpPr>
          <p:nvPr/>
        </p:nvSpPr>
        <p:spPr>
          <a:xfrm>
            <a:off x="191992" y="489603"/>
            <a:ext cx="5961622" cy="751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18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95" b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zh-CN" altLang="en-US" b="1" dirty="0">
                <a:solidFill>
                  <a:schemeClr val="tx2"/>
                </a:solidFill>
              </a:rPr>
              <a:t>第七届</a:t>
            </a:r>
            <a:r>
              <a:rPr kumimoji="1" lang="en-US" altLang="zh-CN" b="1" dirty="0">
                <a:solidFill>
                  <a:schemeClr val="tx2"/>
                </a:solidFill>
              </a:rPr>
              <a:t>STEAM</a:t>
            </a:r>
            <a:r>
              <a:rPr kumimoji="1" lang="zh-CN" altLang="en-US" b="1" dirty="0">
                <a:solidFill>
                  <a:schemeClr val="tx2"/>
                </a:solidFill>
              </a:rPr>
              <a:t>教育大会（宁波杭州湾）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" y="389255"/>
            <a:ext cx="8423910" cy="4698365"/>
          </a:xfrm>
          <a:prstGeom prst="rect">
            <a:avLst/>
          </a:prstGeom>
        </p:spPr>
      </p:pic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1590040" y="826135"/>
            <a:ext cx="7021195" cy="230695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ang="0" scaled="1"/>
          </a:gradFill>
          <a:ln w="19050">
            <a:solidFill>
              <a:srgbClr val="BD0F24">
                <a:alpha val="93000"/>
              </a:srgbClr>
            </a:solidFill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en-US" altLang="zh-CN" sz="32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sz="32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国际计划基金会薛晓娜反馈：本书的最大特点是学生和老师用这本书做出来的创意很多。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7480" y="0"/>
            <a:ext cx="9144000" cy="5143500"/>
          </a:xfrm>
          <a:prstGeom prst="rect">
            <a:avLst/>
          </a:prstGeom>
        </p:spPr>
      </p:pic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129639" y="151585"/>
            <a:ext cx="29768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zh-CN" altLang="en-US" sz="4400" b="1" dirty="0">
                <a:solidFill>
                  <a:srgbClr val="BA0025"/>
                </a:solidFill>
                <a:latin typeface="+mn-lt"/>
                <a:ea typeface="+mn-ea"/>
                <a:cs typeface="+mn-ea"/>
                <a:sym typeface="+mn-lt"/>
              </a:rPr>
              <a:t>下一步计划</a:t>
            </a:r>
            <a:endParaRPr lang="en-US" altLang="zh-CN" sz="2000" b="1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846874" y="184955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05</a:t>
            </a:r>
            <a:endParaRPr lang="zh-CN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4837430" y="217170"/>
            <a:ext cx="572008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29915" y="1255395"/>
            <a:ext cx="4500880" cy="317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1691640" y="1985645"/>
            <a:ext cx="702119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en-US" altLang="zh-CN" sz="32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zh-CN" sz="32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国际计划基金会明确要将本书翻译为英文版，供各个国家的项目使用。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书封面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420000">
            <a:off x="136525" y="580390"/>
            <a:ext cx="3102610" cy="4221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740" y="0"/>
            <a:ext cx="4175125" cy="51835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55067" y="810403"/>
            <a:ext cx="2676525" cy="953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BA0025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2020</a:t>
            </a:r>
            <a:r>
              <a:rPr lang="zh-CN" altLang="en-US" sz="2800" b="1" dirty="0">
                <a:solidFill>
                  <a:srgbClr val="BA0025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年</a:t>
            </a:r>
            <a:r>
              <a:rPr lang="en-US" altLang="zh-CN" sz="2800" b="1" dirty="0">
                <a:solidFill>
                  <a:srgbClr val="BA0025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12</a:t>
            </a:r>
            <a:r>
              <a:rPr lang="zh-CN" altLang="en-US" sz="2800" b="1" dirty="0">
                <a:solidFill>
                  <a:srgbClr val="BA0025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月出版</a:t>
            </a:r>
          </a:p>
          <a:p>
            <a:r>
              <a:rPr lang="zh-CN" altLang="en-US" sz="2800" b="1" dirty="0">
                <a:solidFill>
                  <a:srgbClr val="BA0025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已经第五次印刷</a:t>
            </a:r>
          </a:p>
        </p:txBody>
      </p:sp>
      <p:pic>
        <p:nvPicPr>
          <p:cNvPr id="8" name="图片 7" descr="微信图片_202009011733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340" y="2402205"/>
            <a:ext cx="2712085" cy="2590800"/>
          </a:xfrm>
          <a:prstGeom prst="roundRect">
            <a:avLst/>
          </a:prstGeom>
          <a:effectLst>
            <a:softEdge rad="1778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45" y="793750"/>
            <a:ext cx="5076825" cy="3988435"/>
          </a:xfrm>
          <a:prstGeom prst="round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9922" y="88408"/>
            <a:ext cx="3027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BA0025"/>
                </a:solidFill>
                <a:cs typeface="+mn-ea"/>
                <a:sym typeface="+mn-lt"/>
              </a:rPr>
              <a:t>已经出版的课程</a:t>
            </a:r>
          </a:p>
        </p:txBody>
      </p:sp>
      <p:sp>
        <p:nvSpPr>
          <p:cNvPr id="15" name="TextBox 59"/>
          <p:cNvSpPr txBox="1"/>
          <p:nvPr/>
        </p:nvSpPr>
        <p:spPr>
          <a:xfrm>
            <a:off x="5385435" y="2526665"/>
            <a:ext cx="3698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项目负责人（主编）</a:t>
            </a:r>
          </a:p>
        </p:txBody>
      </p:sp>
      <p:sp>
        <p:nvSpPr>
          <p:cNvPr id="16" name="TextBox 59"/>
          <p:cNvSpPr txBox="1"/>
          <p:nvPr/>
        </p:nvSpPr>
        <p:spPr>
          <a:xfrm>
            <a:off x="4236720" y="3263900"/>
            <a:ext cx="4681220" cy="14763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课程（课程大纲）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教学设计</a:t>
            </a: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课件               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源代码（素材）</a:t>
            </a: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微课               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软件</a:t>
            </a:r>
          </a:p>
        </p:txBody>
      </p:sp>
      <p:pic>
        <p:nvPicPr>
          <p:cNvPr id="3" name="图片 2" descr="3A771C0C7B4CAC387E176A902FE6454B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670" y="241300"/>
            <a:ext cx="1156970" cy="1156970"/>
          </a:xfrm>
          <a:prstGeom prst="rect">
            <a:avLst/>
          </a:prstGeom>
        </p:spPr>
      </p:pic>
      <p:pic>
        <p:nvPicPr>
          <p:cNvPr id="4" name="图片 3" descr="2E7F7CCE1438DD39E1D21CEA809AF2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640" y="834390"/>
            <a:ext cx="1212850" cy="1212850"/>
          </a:xfrm>
          <a:prstGeom prst="rect">
            <a:avLst/>
          </a:prstGeom>
        </p:spPr>
      </p:pic>
      <p:pic>
        <p:nvPicPr>
          <p:cNvPr id="5" name="图片 4" descr="940F140D78C58F73DCF2FFF010957A4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0040" y="217805"/>
            <a:ext cx="1143635" cy="114363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4060" y="1085351"/>
            <a:ext cx="3171495" cy="3171495"/>
          </a:xfrm>
          <a:prstGeom prst="ellipse">
            <a:avLst/>
          </a:prstGeom>
          <a:noFill/>
          <a:ln w="762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85048" y="2539810"/>
            <a:ext cx="1130909" cy="1130909"/>
            <a:chOff x="659172" y="2539810"/>
            <a:chExt cx="1130909" cy="1130909"/>
          </a:xfrm>
          <a:solidFill>
            <a:srgbClr val="1A3F6C"/>
          </a:solidFill>
        </p:grpSpPr>
        <p:sp>
          <p:nvSpPr>
            <p:cNvPr id="6" name="椭圆 5"/>
            <p:cNvSpPr/>
            <p:nvPr/>
          </p:nvSpPr>
          <p:spPr>
            <a:xfrm>
              <a:off x="659172" y="2539810"/>
              <a:ext cx="1130909" cy="11309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TextBox 47"/>
            <p:cNvSpPr txBox="1"/>
            <p:nvPr/>
          </p:nvSpPr>
          <p:spPr>
            <a:xfrm>
              <a:off x="908957" y="2627556"/>
              <a:ext cx="5966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4095" y="3524250"/>
            <a:ext cx="1360170" cy="1360170"/>
            <a:chOff x="1758454" y="3300716"/>
            <a:chExt cx="1583943" cy="1583943"/>
          </a:xfrm>
        </p:grpSpPr>
        <p:grpSp>
          <p:nvGrpSpPr>
            <p:cNvPr id="9" name="组合 8"/>
            <p:cNvGrpSpPr/>
            <p:nvPr/>
          </p:nvGrpSpPr>
          <p:grpSpPr>
            <a:xfrm>
              <a:off x="1758454" y="3300716"/>
              <a:ext cx="1583943" cy="158394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10" name="TextBox 48"/>
            <p:cNvSpPr txBox="1"/>
            <p:nvPr/>
          </p:nvSpPr>
          <p:spPr>
            <a:xfrm>
              <a:off x="2184500" y="3587733"/>
              <a:ext cx="771365" cy="1181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D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5460" y="1458801"/>
            <a:ext cx="813432" cy="813432"/>
            <a:chOff x="939680" y="1458801"/>
            <a:chExt cx="813432" cy="813432"/>
          </a:xfrm>
        </p:grpSpPr>
        <p:grpSp>
          <p:nvGrpSpPr>
            <p:cNvPr id="14" name="组合 13"/>
            <p:cNvGrpSpPr/>
            <p:nvPr/>
          </p:nvGrpSpPr>
          <p:grpSpPr>
            <a:xfrm>
              <a:off x="939680" y="1458801"/>
              <a:ext cx="813432" cy="81343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15" name="TextBox 49"/>
            <p:cNvSpPr txBox="1"/>
            <p:nvPr/>
          </p:nvSpPr>
          <p:spPr>
            <a:xfrm>
              <a:off x="1088748" y="1565452"/>
              <a:ext cx="4427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88189" y="996451"/>
            <a:ext cx="559417" cy="559417"/>
            <a:chOff x="1732409" y="996451"/>
            <a:chExt cx="559417" cy="559417"/>
          </a:xfrm>
          <a:solidFill>
            <a:srgbClr val="1A3F6C"/>
          </a:solidFill>
        </p:grpSpPr>
        <p:sp>
          <p:nvSpPr>
            <p:cNvPr id="19" name="椭圆 18"/>
            <p:cNvSpPr/>
            <p:nvPr/>
          </p:nvSpPr>
          <p:spPr>
            <a:xfrm>
              <a:off x="1732409" y="996451"/>
              <a:ext cx="559417" cy="5594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TextBox 50"/>
            <p:cNvSpPr txBox="1"/>
            <p:nvPr/>
          </p:nvSpPr>
          <p:spPr>
            <a:xfrm>
              <a:off x="1808937" y="1049342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29205" y="2089785"/>
            <a:ext cx="1866265" cy="1866265"/>
            <a:chOff x="3273321" y="1746824"/>
            <a:chExt cx="2209109" cy="2209109"/>
          </a:xfrm>
          <a:solidFill>
            <a:srgbClr val="1A3F6C"/>
          </a:solidFill>
        </p:grpSpPr>
        <p:sp>
          <p:nvSpPr>
            <p:cNvPr id="22" name="椭圆 21"/>
            <p:cNvSpPr/>
            <p:nvPr/>
          </p:nvSpPr>
          <p:spPr>
            <a:xfrm>
              <a:off x="3273321" y="1746824"/>
              <a:ext cx="2209109" cy="220910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TextBox 51"/>
            <p:cNvSpPr txBox="1"/>
            <p:nvPr/>
          </p:nvSpPr>
          <p:spPr>
            <a:xfrm>
              <a:off x="3949886" y="1997410"/>
              <a:ext cx="861133" cy="185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256436" y="2271917"/>
            <a:ext cx="1097280" cy="64516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开源</a:t>
            </a:r>
          </a:p>
        </p:txBody>
      </p:sp>
      <p:sp>
        <p:nvSpPr>
          <p:cNvPr id="25" name="TextBox 59"/>
          <p:cNvSpPr txBox="1"/>
          <p:nvPr/>
        </p:nvSpPr>
        <p:spPr>
          <a:xfrm>
            <a:off x="4664812" y="1035792"/>
            <a:ext cx="39350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Arduino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创意机器人入门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Mixly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》</a:t>
            </a: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4582546" y="812607"/>
            <a:ext cx="0" cy="409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62"/>
          <p:cNvSpPr txBox="1"/>
          <p:nvPr/>
        </p:nvSpPr>
        <p:spPr>
          <a:xfrm>
            <a:off x="4664812" y="1524107"/>
            <a:ext cx="34829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Mind+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和掌控板的互动创意设计》</a:t>
            </a: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4582546" y="1541050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81"/>
          <p:cNvSpPr txBox="1"/>
          <p:nvPr/>
        </p:nvSpPr>
        <p:spPr>
          <a:xfrm>
            <a:off x="4664812" y="2012422"/>
            <a:ext cx="34671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Arduino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创意设计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Mind+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》</a:t>
            </a: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4582546" y="2267788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89"/>
          <p:cNvSpPr txBox="1"/>
          <p:nvPr/>
        </p:nvSpPr>
        <p:spPr>
          <a:xfrm>
            <a:off x="4664812" y="2500737"/>
            <a:ext cx="241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《趣味物联网作品设计》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4582546" y="3037203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92"/>
          <p:cNvSpPr txBox="1"/>
          <p:nvPr/>
        </p:nvSpPr>
        <p:spPr>
          <a:xfrm>
            <a:off x="4664812" y="2989052"/>
            <a:ext cx="3027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《物联网与科学探究创意实验》</a:t>
            </a: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4582546" y="3762018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8587" y="-71754"/>
            <a:ext cx="2209800" cy="1157076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93700" y="116874"/>
            <a:ext cx="70688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A00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已完成和正在开发的创客、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A00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STEAM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A00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、人工智能课程</a:t>
            </a:r>
          </a:p>
        </p:txBody>
      </p:sp>
      <p:sp>
        <p:nvSpPr>
          <p:cNvPr id="26" name="TextBox 92"/>
          <p:cNvSpPr txBox="1"/>
          <p:nvPr/>
        </p:nvSpPr>
        <p:spPr>
          <a:xfrm>
            <a:off x="4664812" y="3477367"/>
            <a:ext cx="22637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《人工智能与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Mind+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》</a:t>
            </a:r>
          </a:p>
        </p:txBody>
      </p:sp>
      <p:sp>
        <p:nvSpPr>
          <p:cNvPr id="29" name="TextBox 92"/>
          <p:cNvSpPr txBox="1"/>
          <p:nvPr/>
        </p:nvSpPr>
        <p:spPr>
          <a:xfrm>
            <a:off x="4664812" y="3965682"/>
            <a:ext cx="4043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《中小学人工智能微课程》（系列微课程）</a:t>
            </a:r>
          </a:p>
        </p:txBody>
      </p:sp>
      <p:sp>
        <p:nvSpPr>
          <p:cNvPr id="35" name="TextBox 92"/>
          <p:cNvSpPr txBox="1"/>
          <p:nvPr/>
        </p:nvSpPr>
        <p:spPr>
          <a:xfrm>
            <a:off x="4780382" y="4453997"/>
            <a:ext cx="30880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清华版教材（六年级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人工智能）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1" grpId="0"/>
      <p:bldP spid="34" grpId="0"/>
      <p:bldP spid="37" grpId="0"/>
      <p:bldP spid="26" grpId="0"/>
      <p:bldP spid="29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105025" y="3880447"/>
            <a:ext cx="12192000" cy="1366223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582035" y="1841500"/>
            <a:ext cx="6118860" cy="127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b="1" dirty="0">
                <a:solidFill>
                  <a:srgbClr val="BA002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我们一直在路上</a:t>
            </a:r>
            <a:r>
              <a:rPr lang="en-US" altLang="zh-CN" sz="4800" b="1" dirty="0">
                <a:solidFill>
                  <a:srgbClr val="BA002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pic>
        <p:nvPicPr>
          <p:cNvPr id="2" name="图片 1" descr="微信图片_20210109121436 - 副本 - 副本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055" y="849630"/>
            <a:ext cx="3589020" cy="30403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" y="931545"/>
            <a:ext cx="6889115" cy="40576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9427" y="254143"/>
            <a:ext cx="7286625" cy="5219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BA0025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能够给掌控板编写程序的软件已经超过</a:t>
            </a:r>
            <a:r>
              <a:rPr lang="en-US" altLang="zh-CN" sz="2800" b="1" dirty="0">
                <a:solidFill>
                  <a:srgbClr val="BA0025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10</a:t>
            </a:r>
            <a:r>
              <a:rPr lang="zh-CN" altLang="en-US" sz="2800" b="1" dirty="0">
                <a:solidFill>
                  <a:srgbClr val="BA0025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个。</a:t>
            </a:r>
          </a:p>
        </p:txBody>
      </p:sp>
      <p:sp>
        <p:nvSpPr>
          <p:cNvPr id="71" name="矩形 70"/>
          <p:cNvSpPr/>
          <p:nvPr/>
        </p:nvSpPr>
        <p:spPr>
          <a:xfrm>
            <a:off x="7298417" y="1085993"/>
            <a:ext cx="1607820" cy="332295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mPython</a:t>
            </a:r>
          </a:p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Mind+</a:t>
            </a:r>
          </a:p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好好搭搭</a:t>
            </a:r>
          </a:p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腾讯扣叮</a:t>
            </a:r>
          </a:p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……</a:t>
            </a:r>
          </a:p>
        </p:txBody>
      </p:sp>
      <p:pic>
        <p:nvPicPr>
          <p:cNvPr id="10" name="图片 9" descr="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8690" y="0"/>
            <a:ext cx="1630680" cy="1341755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7480" y="0"/>
            <a:ext cx="9144000" cy="5143500"/>
          </a:xfrm>
          <a:prstGeom prst="rect">
            <a:avLst/>
          </a:prstGeom>
        </p:spPr>
      </p:pic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129639" y="151585"/>
            <a:ext cx="29768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zh-CN" altLang="en-US" sz="4400" b="1" dirty="0">
                <a:solidFill>
                  <a:srgbClr val="BA0025"/>
                </a:solidFill>
                <a:latin typeface="+mn-lt"/>
                <a:ea typeface="+mn-ea"/>
                <a:cs typeface="+mn-ea"/>
                <a:sym typeface="+mn-lt"/>
              </a:rPr>
              <a:t>我们的团队</a:t>
            </a:r>
            <a:endParaRPr lang="en-US" altLang="zh-CN" sz="2000" b="1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846874" y="184955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02</a:t>
            </a:r>
            <a:endParaRPr lang="zh-CN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4837430" y="217170"/>
            <a:ext cx="572008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29915" y="1255395"/>
            <a:ext cx="4500880" cy="317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8795" y="1990090"/>
            <a:ext cx="3117215" cy="2449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自拍照（裁剪后）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940" y="1988185"/>
            <a:ext cx="2915920" cy="2451100"/>
          </a:xfrm>
          <a:prstGeom prst="rect">
            <a:avLst/>
          </a:prstGeom>
        </p:spPr>
      </p:pic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2777214" y="4439105"/>
            <a:ext cx="9448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zh-CN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谢作如</a:t>
            </a: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6685639" y="4439105"/>
            <a:ext cx="94488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zh-CN" sz="2000" b="1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谢贤晓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37430" y="217170"/>
            <a:ext cx="572008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475" y="217170"/>
            <a:ext cx="2257425" cy="19081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7475" y="2526030"/>
            <a:ext cx="2256790" cy="154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谢珍视</a:t>
            </a:r>
          </a:p>
          <a:p>
            <a:r>
              <a:rPr lang="zh-CN" altLang="en-US"/>
              <a:t>昆阳一小信息技术老师，温州市教坛新秀 温州市优质课一等奖获得者，多次开展市县级公开课和讲座，多篇论文在省级刊物发表，参与编写著作已出版一部。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36440" y="225425"/>
            <a:ext cx="2276475" cy="19075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52645" y="2534285"/>
            <a:ext cx="216090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李敦勇</a:t>
            </a:r>
          </a:p>
          <a:p>
            <a:r>
              <a:rPr lang="zh-CN" altLang="en-US"/>
              <a:t>平阳县优秀教师、学科骨干教师。市人工智能与编程教育研究项目组成员，全国青少年信息智能创新大赛优秀指导师。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380" y="225425"/>
            <a:ext cx="1845945" cy="1903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2380" y="2419350"/>
            <a:ext cx="1947545" cy="2376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昆阳三小信息技术教师，市学科骨干，全国中小学人工智能教育示范区(校)培育计划课程开发人员，市未来教师技术学院讲师团成员。曾获“一师一优课，一课一名师”省级优课，多次承担市县级讲座、公开课，参与编写多本创客类课程。</a:t>
            </a:r>
          </a:p>
        </p:txBody>
      </p:sp>
      <p:pic>
        <p:nvPicPr>
          <p:cNvPr id="2050" name="图片 2" descr="5温小敏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19595" y="217170"/>
            <a:ext cx="2056765" cy="1915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919595" y="2411095"/>
            <a:ext cx="2123440" cy="1960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fontAlgn="t"/>
            <a:r>
              <a:rPr lang="zh-CN" altLang="en-US">
                <a:sym typeface="+mn-ea"/>
              </a:rPr>
              <a:t>温小敏，温州市教坛新秀，平阳县名教师，2020年成立县级名师工作室。从教以来，多次承担县级公开课，参与书籍《Mind+掌控板互动创意设计》编写并已出版，多篇课题、论文、案例等教育文稿市县获奖或发表。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37430" y="217170"/>
            <a:ext cx="572008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54880" y="252730"/>
            <a:ext cx="1941830" cy="22390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750" y="2838450"/>
            <a:ext cx="199009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李乐乐</a:t>
            </a:r>
          </a:p>
          <a:p>
            <a:r>
              <a:rPr lang="zh-CN" altLang="en-US"/>
              <a:t>水头五小信息技术教师，多篇教学案例、设计曾获市县级一等奖，市二、三等奖，获得“优秀指导师”称号。参与《Mind+与掌控板的互动创意设计》、《趣味物联网作品设计》等创客课程编写。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45" y="291465"/>
            <a:ext cx="2299335" cy="22002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06320" y="2838450"/>
            <a:ext cx="22993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吴宁静</a:t>
            </a:r>
          </a:p>
          <a:p>
            <a:r>
              <a:rPr lang="zh-CN" altLang="en-US"/>
              <a:t>平阳县昆阳镇第二小学信息技术专职教师，多次承担县市级公开课、专题发言及讲座；参与编写的创客相关教材已出版发行；指导学生参加创客比赛获得省市县一、二等奖。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91465"/>
            <a:ext cx="2032000" cy="21939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1600" y="2894330"/>
            <a:ext cx="20878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周绿叶</a:t>
            </a:r>
          </a:p>
          <a:p>
            <a:r>
              <a:rPr lang="zh-CN" altLang="en-US"/>
              <a:t>平阳县昆阳镇第五小学，二级教师。曾获温州市新教学常规新设计三等奖，市多媒体制作小学组一等奖等。多次承担县级公开课，参与编写多本创客类课程。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9340"/>
            <a:ext cx="6315710" cy="3572510"/>
          </a:xfrm>
          <a:prstGeom prst="rect">
            <a:avLst/>
          </a:prstGeom>
        </p:spPr>
      </p:pic>
      <p:pic>
        <p:nvPicPr>
          <p:cNvPr id="10" name="图片 9" descr="图片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50" y="3409315"/>
            <a:ext cx="2658110" cy="17005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10877" y="412258"/>
            <a:ext cx="277304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BA0025"/>
                </a:solidFill>
                <a:cs typeface="+mn-ea"/>
                <a:sym typeface="+mn-lt"/>
              </a:rPr>
              <a:t>线上交流</a:t>
            </a:r>
            <a:r>
              <a:rPr lang="en-US" altLang="zh-CN" sz="2400" b="1" dirty="0">
                <a:solidFill>
                  <a:srgbClr val="BA0025"/>
                </a:solidFill>
                <a:cs typeface="+mn-ea"/>
                <a:sym typeface="+mn-lt"/>
              </a:rPr>
              <a:t>+</a:t>
            </a:r>
            <a:r>
              <a:rPr lang="zh-CN" altLang="en-US" sz="2400" b="1" dirty="0">
                <a:solidFill>
                  <a:srgbClr val="BA0025"/>
                </a:solidFill>
                <a:cs typeface="+mn-ea"/>
                <a:sym typeface="+mn-lt"/>
              </a:rPr>
              <a:t>线下研讨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81445" y="107315"/>
            <a:ext cx="2433320" cy="31997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7480" y="0"/>
            <a:ext cx="9144000" cy="5143500"/>
          </a:xfrm>
          <a:prstGeom prst="rect">
            <a:avLst/>
          </a:prstGeom>
        </p:spPr>
      </p:pic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129639" y="151585"/>
            <a:ext cx="29768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zh-CN" altLang="en-US" sz="4400" b="1" dirty="0">
                <a:solidFill>
                  <a:srgbClr val="BA0025"/>
                </a:solidFill>
                <a:latin typeface="+mn-lt"/>
                <a:ea typeface="+mn-ea"/>
                <a:cs typeface="+mn-ea"/>
                <a:sym typeface="+mn-lt"/>
              </a:rPr>
              <a:t>一起来阅读</a:t>
            </a:r>
            <a:endParaRPr lang="en-US" altLang="zh-CN" sz="2000" b="1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846874" y="184955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03</a:t>
            </a:r>
            <a:endParaRPr lang="zh-CN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4837430" y="217170"/>
            <a:ext cx="572008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29915" y="1255395"/>
            <a:ext cx="4500880" cy="317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1673225" y="1646555"/>
            <a:ext cx="3416935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制作互动媒体作品</a:t>
            </a:r>
          </a:p>
          <a:p>
            <a:pPr algn="l" fontAlgn="auto">
              <a:lnSpc>
                <a:spcPct val="15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作为科学探究工具</a:t>
            </a:r>
          </a:p>
          <a:p>
            <a:pPr algn="l" fontAlgn="auto">
              <a:lnSpc>
                <a:spcPct val="15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用来探究物联网</a:t>
            </a:r>
          </a:p>
          <a:p>
            <a:pPr algn="l" fontAlgn="auto">
              <a:lnSpc>
                <a:spcPct val="15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作为智能家居的终端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……</a:t>
            </a:r>
          </a:p>
        </p:txBody>
      </p:sp>
      <p:pic>
        <p:nvPicPr>
          <p:cNvPr id="5" name="图片 4" descr="微信图片_20210109121436 - 副本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225" y="2275840"/>
            <a:ext cx="2998470" cy="3032760"/>
          </a:xfrm>
          <a:prstGeom prst="rect">
            <a:avLst/>
          </a:prstGeom>
          <a:effectLst>
            <a:softEdge rad="292100"/>
          </a:effectLst>
        </p:spPr>
      </p:pic>
      <p:sp>
        <p:nvSpPr>
          <p:cNvPr id="6" name="文本框 5"/>
          <p:cNvSpPr txBox="1"/>
          <p:nvPr/>
        </p:nvSpPr>
        <p:spPr>
          <a:xfrm>
            <a:off x="5090160" y="1454785"/>
            <a:ext cx="3967480" cy="9220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sz="1800">
                <a:sym typeface="+mn-ea"/>
              </a:rPr>
              <a:t>本书</a:t>
            </a:r>
            <a:r>
              <a:rPr sz="1800">
                <a:sym typeface="+mn-ea"/>
              </a:rPr>
              <a:t>以互动媒体技术为核心，涵盖计算机、单片机、传感器技术和人工智能等领域内容</a:t>
            </a:r>
            <a:endParaRPr lang="zh-CN" altLang="en-US" sz="1800">
              <a:sym typeface="+mn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573905" y="1749425"/>
            <a:ext cx="431800" cy="305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095500" y="3870922"/>
            <a:ext cx="12192000" cy="13662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680" y="0"/>
            <a:ext cx="4175125" cy="5183505"/>
          </a:xfrm>
          <a:prstGeom prst="rect">
            <a:avLst/>
          </a:prstGeom>
        </p:spPr>
      </p:pic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370840" y="594995"/>
            <a:ext cx="4741545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课程适合对象：</a:t>
            </a:r>
            <a:r>
              <a:rPr 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三到六年级学生</a:t>
            </a:r>
          </a:p>
          <a:p>
            <a:pPr algn="l" fontAlgn="auto">
              <a:lnSpc>
                <a:spcPct val="150000"/>
              </a:lnSpc>
            </a:pPr>
            <a:r>
              <a:rPr 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课程核心内容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体验、剖析和设计制作互动多媒体作品。</a:t>
            </a:r>
            <a:endParaRPr lang="en-US" altLang="zh-CN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微信图片_202101091016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170" y="2512695"/>
            <a:ext cx="3352800" cy="291211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I5NWE3ZTRkOTM3NDRkNzEwZjljMDJlMzJhNzc0Zj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66,&quot;width&quot;:5414}"/>
</p:tagLst>
</file>

<file path=ppt/theme/theme1.xml><?xml version="1.0" encoding="utf-8"?>
<a:theme xmlns:a="http://schemas.openxmlformats.org/drawingml/2006/main" name="3_Office 主题​​">
  <a:themeElements>
    <a:clrScheme name="自定义 610">
      <a:dk1>
        <a:srgbClr val="A5A5A5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3B3B3"/>
      </a:accent2>
      <a:accent3>
        <a:srgbClr val="000000"/>
      </a:accent3>
      <a:accent4>
        <a:srgbClr val="B3B3B3"/>
      </a:accent4>
      <a:accent5>
        <a:srgbClr val="000000"/>
      </a:accent5>
      <a:accent6>
        <a:srgbClr val="B3B3B3"/>
      </a:accent6>
      <a:hlink>
        <a:srgbClr val="E7E7E7"/>
      </a:hlink>
      <a:folHlink>
        <a:srgbClr val="D87867"/>
      </a:folHlink>
    </a:clrScheme>
    <a:fontScheme name="标准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1433</Words>
  <Application>Microsoft Macintosh PowerPoint</Application>
  <PresentationFormat>全屏显示(16:9)</PresentationFormat>
  <Paragraphs>94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微软雅黑 Light</vt:lpstr>
      <vt:lpstr>Calibri Light</vt:lpstr>
      <vt:lpstr>Calibri</vt:lpstr>
      <vt:lpstr>等线</vt:lpstr>
      <vt:lpstr>华文楷体</vt:lpstr>
      <vt:lpstr>Arial</vt:lpstr>
      <vt:lpstr>微软雅黑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Espgdo</cp:lastModifiedBy>
  <cp:revision>384</cp:revision>
  <dcterms:created xsi:type="dcterms:W3CDTF">2017-05-02T06:39:00Z</dcterms:created>
  <dcterms:modified xsi:type="dcterms:W3CDTF">2022-05-08T09:12:27Z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E427ECE61F644BB9B45C2E3997EF1343</vt:lpwstr>
  </property>
</Properties>
</file>